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Alfa Slab On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F1C3CB-8A6F-4D52-9C71-7C63A066B329}">
  <a:tblStyle styleId="{40F1C3CB-8A6F-4D52-9C71-7C63A066B3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AlfaSlabOne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5e211c184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5e211c184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62ff50085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62ff50085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e5587ce1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e5587ce1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e5587ce1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e5587ce1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c17c8ed0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c17c8ed0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c70e81c3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c70e81c3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c17c8ed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c17c8ed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c7be9f3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c7be9f3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c17c8ed0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c17c8ed0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4a6f419c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4a6f419c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e211c184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e211c184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e211c184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e211c184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e211c184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e211c184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e211c184e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e211c184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e211c184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e211c184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4a6f419c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4a6f419c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e5587ce1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e5587ce1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25899b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625899b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687250" y="224625"/>
            <a:ext cx="5950200" cy="25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E x e r c i s e 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T r a c k i n g 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S y s t e m</a:t>
            </a:r>
            <a:endParaRPr b="1" i="1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004925" y="3205777"/>
            <a:ext cx="4455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u="sng">
                <a:solidFill>
                  <a:schemeClr val="accent4"/>
                </a:solidFill>
              </a:rPr>
              <a:t>Group Number 5</a:t>
            </a:r>
            <a:endParaRPr b="1" i="1" u="sng">
              <a:solidFill>
                <a:schemeClr val="accent4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125275" y="3730600"/>
            <a:ext cx="41988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Pankaj Nandeshwar 231110034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Pranjal Nandeshwar 231110035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Akash Varude 231110006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Deepak Patnaik 231110010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Gopichand Ankem 231110014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Pratik Patil 22111047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33884" r="27208" t="0"/>
          <a:stretch/>
        </p:blipFill>
        <p:spPr>
          <a:xfrm>
            <a:off x="7637450" y="3205775"/>
            <a:ext cx="1238625" cy="179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 via mobile using NRF connect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0" r="0" t="57668"/>
          <a:stretch/>
        </p:blipFill>
        <p:spPr>
          <a:xfrm>
            <a:off x="2571750" y="1684050"/>
            <a:ext cx="3825500" cy="211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 and data flow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775" y="1139400"/>
            <a:ext cx="6566448" cy="369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575" y="2571750"/>
            <a:ext cx="1370725" cy="22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Firebase</a:t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365525" y="1135750"/>
            <a:ext cx="83028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Proxima Nova"/>
                <a:ea typeface="Proxima Nova"/>
                <a:cs typeface="Proxima Nova"/>
                <a:sym typeface="Proxima Nova"/>
              </a:rPr>
              <a:t>A Comprehensive platform for building and managing web and mobile applications.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Proxima Nova"/>
                <a:ea typeface="Proxima Nova"/>
                <a:cs typeface="Proxima Nova"/>
                <a:sym typeface="Proxima Nova"/>
              </a:rPr>
              <a:t>Features: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en-GB" sz="2400">
                <a:latin typeface="Proxima Nova"/>
                <a:ea typeface="Proxima Nova"/>
                <a:cs typeface="Proxima Nova"/>
                <a:sym typeface="Proxima Nova"/>
              </a:rPr>
              <a:t>Cloud-based platform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en-GB" sz="2400">
                <a:latin typeface="Proxima Nova"/>
                <a:ea typeface="Proxima Nova"/>
                <a:cs typeface="Proxima Nova"/>
                <a:sym typeface="Proxima Nova"/>
              </a:rPr>
              <a:t>Real-time Database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en-GB" sz="2400">
                <a:latin typeface="Proxima Nova"/>
                <a:ea typeface="Proxima Nova"/>
                <a:cs typeface="Proxima Nova"/>
                <a:sym typeface="Proxima Nova"/>
              </a:rPr>
              <a:t>Hosting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en-GB" sz="2400">
                <a:latin typeface="Proxima Nova"/>
                <a:ea typeface="Proxima Nova"/>
                <a:cs typeface="Proxima Nova"/>
                <a:sym typeface="Proxima Nova"/>
              </a:rPr>
              <a:t>Scalability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254225" y="212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75" y="755250"/>
            <a:ext cx="3752153" cy="40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178" y="703025"/>
            <a:ext cx="3679442" cy="402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698075" y="813450"/>
            <a:ext cx="7382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165"/>
              <a:t>Calorie calculation formula-Metabolic Equivalent of Task(MET)</a:t>
            </a:r>
            <a:endParaRPr sz="2165"/>
          </a:p>
        </p:txBody>
      </p:sp>
      <p:sp>
        <p:nvSpPr>
          <p:cNvPr id="163" name="Google Shape;163;p28"/>
          <p:cNvSpPr txBox="1"/>
          <p:nvPr/>
        </p:nvSpPr>
        <p:spPr>
          <a:xfrm>
            <a:off x="848550" y="1671000"/>
            <a:ext cx="77283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To estimate the calories burned during pushups using Metabolic Equivalent of Task (MET), you can use the formula: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250">
                <a:latin typeface="Times New Roman"/>
                <a:ea typeface="Times New Roman"/>
                <a:cs typeface="Times New Roman"/>
                <a:sym typeface="Times New Roman"/>
              </a:rPr>
              <a:t>Calories Burned=(MET×weight in kg×duration in hours)/200</a:t>
            </a:r>
            <a:endParaRPr sz="2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2281050" y="2057400"/>
            <a:ext cx="45819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000"/>
              <a:t>Thank You</a:t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/>
              <a:t>Acquisition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19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Exercises used: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Pushups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Squats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Arm Circles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22671" l="57664" r="3477" t="36808"/>
          <a:stretch/>
        </p:blipFill>
        <p:spPr>
          <a:xfrm>
            <a:off x="1912550" y="2927075"/>
            <a:ext cx="2855150" cy="16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15335" l="58626" r="3548" t="47059"/>
          <a:stretch/>
        </p:blipFill>
        <p:spPr>
          <a:xfrm>
            <a:off x="5215800" y="2901350"/>
            <a:ext cx="2994902" cy="16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0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/>
              <a:t>Acquisition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12981" l="58915" r="4349" t="47224"/>
          <a:stretch/>
        </p:blipFill>
        <p:spPr>
          <a:xfrm>
            <a:off x="238225" y="760000"/>
            <a:ext cx="3493200" cy="21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13963" l="59239" r="3839" t="46855"/>
          <a:stretch/>
        </p:blipFill>
        <p:spPr>
          <a:xfrm>
            <a:off x="238225" y="2966875"/>
            <a:ext cx="3493200" cy="208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13639" l="59302" r="4350" t="46138"/>
          <a:stretch/>
        </p:blipFill>
        <p:spPr>
          <a:xfrm>
            <a:off x="4953900" y="760000"/>
            <a:ext cx="3372749" cy="2099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6">
            <a:alphaModFix/>
          </a:blip>
          <a:srcRect b="15311" l="59112" r="5165" t="45607"/>
          <a:stretch/>
        </p:blipFill>
        <p:spPr>
          <a:xfrm>
            <a:off x="4953900" y="2937590"/>
            <a:ext cx="3372749" cy="207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22163" l="59144" r="3407" t="26816"/>
          <a:stretch/>
        </p:blipFill>
        <p:spPr>
          <a:xfrm>
            <a:off x="2619563" y="1309900"/>
            <a:ext cx="3904877" cy="29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4572000" y="2925813"/>
            <a:ext cx="21309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Relu Activation Function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3" y="3419263"/>
            <a:ext cx="2016576" cy="15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816638" y="3240813"/>
            <a:ext cx="152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i="1" lang="en-GB" sz="11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(x) = max(0,x)</a:t>
            </a:r>
            <a:endParaRPr sz="1000"/>
          </a:p>
        </p:txBody>
      </p:sp>
      <p:sp>
        <p:nvSpPr>
          <p:cNvPr id="91" name="Google Shape;91;p17"/>
          <p:cNvSpPr txBox="1"/>
          <p:nvPr/>
        </p:nvSpPr>
        <p:spPr>
          <a:xfrm>
            <a:off x="5082650" y="1017725"/>
            <a:ext cx="27501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One Convolution Operation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Conv Layer: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Kernel of size 3 with stride of 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Non linearity: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Relu Activation Function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Pooling Layer: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Used max pool layer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713" y="3468850"/>
            <a:ext cx="1588325" cy="6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6689337" y="2925825"/>
            <a:ext cx="24411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Softmax 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Activation Function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4267200" cy="377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Performance : 100%</a:t>
            </a:r>
            <a:endParaRPr/>
          </a:p>
        </p:txBody>
      </p:sp>
      <p:graphicFrame>
        <p:nvGraphicFramePr>
          <p:cNvPr id="100" name="Google Shape;100;p18"/>
          <p:cNvGraphicFramePr/>
          <p:nvPr/>
        </p:nvGraphicFramePr>
        <p:xfrm>
          <a:off x="870225" y="142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{40F1C3CB-8A6F-4D52-9C71-7C63A066B329}</a:tableStyleId>
              </a:tblPr>
              <a:tblGrid>
                <a:gridCol w="1233925"/>
                <a:gridCol w="1233925"/>
                <a:gridCol w="1233925"/>
                <a:gridCol w="1233925"/>
                <a:gridCol w="1233925"/>
                <a:gridCol w="1233925"/>
              </a:tblGrid>
              <a:tr h="33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Pushups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Squats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Arm Circles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Anomaly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Pushups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Squats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Arm </a:t>
                      </a:r>
                      <a:r>
                        <a:rPr lang="en-GB"/>
                        <a:t>Circles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</a:t>
            </a:r>
            <a:r>
              <a:rPr lang="en-GB"/>
              <a:t> Performance : 87.50</a:t>
            </a:r>
            <a:r>
              <a:rPr lang="en-GB"/>
              <a:t>%</a:t>
            </a:r>
            <a:endParaRPr/>
          </a:p>
        </p:txBody>
      </p:sp>
      <p:graphicFrame>
        <p:nvGraphicFramePr>
          <p:cNvPr id="106" name="Google Shape;106;p19"/>
          <p:cNvGraphicFramePr/>
          <p:nvPr/>
        </p:nvGraphicFramePr>
        <p:xfrm>
          <a:off x="954375" y="1367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{40F1C3CB-8A6F-4D52-9C71-7C63A066B329}</a:tableStyleId>
              </a:tblPr>
              <a:tblGrid>
                <a:gridCol w="1205875"/>
                <a:gridCol w="1205875"/>
                <a:gridCol w="1205875"/>
                <a:gridCol w="1205875"/>
                <a:gridCol w="1205875"/>
                <a:gridCol w="1205875"/>
              </a:tblGrid>
              <a:tr h="30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Pushups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Squats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Arm circles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Anomaly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Pushups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</a:t>
                      </a:r>
                      <a:r>
                        <a:rPr lang="en-GB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Squats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</a:t>
                      </a:r>
                      <a:r>
                        <a:rPr lang="en-GB"/>
                        <a:t>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Arm circles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Rest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Deployment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87950"/>
            <a:ext cx="85206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Step-1 : Build the model and convert it to zip file.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300"/>
              <a:t>Step-2: Include that zip file into arduino library,and select the appropriate </a:t>
            </a:r>
            <a:r>
              <a:rPr lang="en-GB" sz="2300"/>
              <a:t>ports</a:t>
            </a:r>
            <a:r>
              <a:rPr lang="en-GB" sz="2300"/>
              <a:t> and boards after installing all required packages to compile the sketch.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300"/>
              <a:t>Step-3: Compile the sketch and upload the model into arduino.</a:t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